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1" r:id="rId2"/>
    <p:sldMasterId id="2147483705" r:id="rId3"/>
  </p:sldMasterIdLst>
  <p:notesMasterIdLst>
    <p:notesMasterId r:id="rId29"/>
  </p:notesMasterIdLst>
  <p:sldIdLst>
    <p:sldId id="414" r:id="rId4"/>
    <p:sldId id="387" r:id="rId5"/>
    <p:sldId id="382" r:id="rId6"/>
    <p:sldId id="415" r:id="rId7"/>
    <p:sldId id="459" r:id="rId8"/>
    <p:sldId id="460" r:id="rId9"/>
    <p:sldId id="461" r:id="rId10"/>
    <p:sldId id="383" r:id="rId11"/>
    <p:sldId id="453" r:id="rId12"/>
    <p:sldId id="454" r:id="rId13"/>
    <p:sldId id="458" r:id="rId14"/>
    <p:sldId id="272" r:id="rId15"/>
    <p:sldId id="271" r:id="rId16"/>
    <p:sldId id="275" r:id="rId17"/>
    <p:sldId id="277" r:id="rId18"/>
    <p:sldId id="456" r:id="rId19"/>
    <p:sldId id="457" r:id="rId20"/>
    <p:sldId id="276" r:id="rId21"/>
    <p:sldId id="285" r:id="rId22"/>
    <p:sldId id="286" r:id="rId23"/>
    <p:sldId id="270" r:id="rId24"/>
    <p:sldId id="321" r:id="rId25"/>
    <p:sldId id="451" r:id="rId26"/>
    <p:sldId id="455" r:id="rId27"/>
    <p:sldId id="44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C9AB"/>
    <a:srgbClr val="71FF0D"/>
    <a:srgbClr val="0099FF"/>
    <a:srgbClr val="A0A04E"/>
    <a:srgbClr val="5B92E5"/>
    <a:srgbClr val="986144"/>
    <a:srgbClr val="6B3927"/>
    <a:srgbClr val="E8B6A4"/>
    <a:srgbClr val="EAD8C4"/>
    <a:srgbClr val="EAD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86397"/>
  </p:normalViewPr>
  <p:slideViewPr>
    <p:cSldViewPr snapToGrid="0" snapToObjects="1">
      <p:cViewPr varScale="1">
        <p:scale>
          <a:sx n="89" d="100"/>
          <a:sy n="89" d="100"/>
        </p:scale>
        <p:origin x="437" y="53"/>
      </p:cViewPr>
      <p:guideLst/>
    </p:cSldViewPr>
  </p:slideViewPr>
  <p:outlineViewPr>
    <p:cViewPr>
      <p:scale>
        <a:sx n="33" d="100"/>
        <a:sy n="33" d="100"/>
      </p:scale>
      <p:origin x="0" y="-35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82A40-697F-1A46-80C9-44E1D1ACD8FC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9D82C-D15C-DE43-8648-9066B928A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24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rgbClr val="1B1C55"/>
                </a:solidFill>
              </a:rPr>
              <a:t>Familiarizarse con las </a:t>
            </a:r>
            <a:r>
              <a:rPr lang="es-CL" b="1" dirty="0">
                <a:solidFill>
                  <a:srgbClr val="1B1C55"/>
                </a:solidFill>
              </a:rPr>
              <a:t>principales tendencias demográficas </a:t>
            </a:r>
            <a:r>
              <a:rPr lang="es-CL" dirty="0">
                <a:solidFill>
                  <a:srgbClr val="1B1C55"/>
                </a:solidFill>
              </a:rPr>
              <a:t>en LAC y reflexionar sobre sus</a:t>
            </a:r>
            <a:r>
              <a:rPr lang="es-CL" b="1" dirty="0">
                <a:solidFill>
                  <a:srgbClr val="1B1C55"/>
                </a:solidFill>
              </a:rPr>
              <a:t> impactos económicos y sociales </a:t>
            </a:r>
            <a:r>
              <a:rPr lang="en-US" b="1" dirty="0">
                <a:solidFill>
                  <a:srgbClr val="1B1C55"/>
                </a:solidFill>
              </a:rPr>
              <a:t> </a:t>
            </a:r>
          </a:p>
          <a:p>
            <a:pPr marL="622300" indent="-457200">
              <a:spcBef>
                <a:spcPts val="1800"/>
              </a:spcBef>
            </a:pPr>
            <a:r>
              <a:rPr lang="en-US" sz="1200" dirty="0"/>
              <a:t>¿</a:t>
            </a:r>
            <a:r>
              <a:rPr lang="en-US" sz="1200" dirty="0" err="1"/>
              <a:t>Cómo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cambiando</a:t>
            </a:r>
            <a:r>
              <a:rPr lang="en-US" sz="1200" dirty="0"/>
              <a:t> la </a:t>
            </a:r>
            <a:r>
              <a:rPr lang="en-US" sz="1200" dirty="0" err="1"/>
              <a:t>población</a:t>
            </a:r>
            <a:r>
              <a:rPr lang="en-US" sz="1200" dirty="0"/>
              <a:t> </a:t>
            </a:r>
            <a:r>
              <a:rPr lang="es-CL" sz="1200" dirty="0"/>
              <a:t>en ALC?</a:t>
            </a:r>
          </a:p>
          <a:p>
            <a:pPr marL="622300" indent="-457200">
              <a:spcBef>
                <a:spcPts val="1800"/>
              </a:spcBef>
            </a:pPr>
            <a:r>
              <a:rPr lang="en-US" sz="1200" dirty="0"/>
              <a:t>¿</a:t>
            </a:r>
            <a:r>
              <a:rPr lang="en-US" sz="1200" dirty="0" err="1"/>
              <a:t>Hacia</a:t>
            </a:r>
            <a:r>
              <a:rPr lang="en-US" sz="1200" dirty="0"/>
              <a:t> </a:t>
            </a:r>
            <a:r>
              <a:rPr lang="en-US" sz="1200" dirty="0" err="1"/>
              <a:t>dónde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el </a:t>
            </a:r>
            <a:r>
              <a:rPr lang="en-US" sz="1200" b="1" dirty="0" err="1">
                <a:solidFill>
                  <a:schemeClr val="accent2"/>
                </a:solidFill>
              </a:rPr>
              <a:t>cambio</a:t>
            </a:r>
            <a:r>
              <a:rPr lang="en-US" sz="1200" b="1" dirty="0">
                <a:solidFill>
                  <a:schemeClr val="accent2"/>
                </a:solidFill>
              </a:rPr>
              <a:t> </a:t>
            </a:r>
            <a:r>
              <a:rPr lang="en-US" sz="1200" b="1" dirty="0" err="1">
                <a:solidFill>
                  <a:schemeClr val="accent2"/>
                </a:solidFill>
              </a:rPr>
              <a:t>demográfico</a:t>
            </a:r>
            <a:r>
              <a:rPr lang="en-US" sz="1200" b="1" dirty="0">
                <a:solidFill>
                  <a:schemeClr val="accent2"/>
                </a:solidFill>
              </a:rPr>
              <a:t> </a:t>
            </a:r>
            <a:r>
              <a:rPr lang="en-US" sz="1200" dirty="0" err="1"/>
              <a:t>en</a:t>
            </a:r>
            <a:r>
              <a:rPr lang="en-US" sz="1200" dirty="0"/>
              <a:t> la </a:t>
            </a:r>
            <a:r>
              <a:rPr lang="en-US" sz="1200" dirty="0" err="1"/>
              <a:t>región</a:t>
            </a:r>
            <a:r>
              <a:rPr lang="en-US" sz="1200" dirty="0"/>
              <a:t>?</a:t>
            </a:r>
          </a:p>
          <a:p>
            <a:pPr marL="622300" indent="-457200">
              <a:spcBef>
                <a:spcPts val="1800"/>
              </a:spcBef>
            </a:pPr>
            <a:r>
              <a:rPr lang="en-US" sz="1200" dirty="0"/>
              <a:t>¿</a:t>
            </a:r>
            <a:r>
              <a:rPr lang="en-US" sz="1200" dirty="0" err="1"/>
              <a:t>Cuáles</a:t>
            </a:r>
            <a:r>
              <a:rPr lang="en-US" sz="1200" dirty="0"/>
              <a:t> son </a:t>
            </a:r>
            <a:r>
              <a:rPr lang="en-US" sz="1200" b="1" dirty="0">
                <a:solidFill>
                  <a:schemeClr val="accent2"/>
                </a:solidFill>
              </a:rPr>
              <a:t>las </a:t>
            </a:r>
            <a:r>
              <a:rPr lang="en-US" sz="1200" b="1" dirty="0" err="1">
                <a:solidFill>
                  <a:schemeClr val="accent2"/>
                </a:solidFill>
              </a:rPr>
              <a:t>consecuencias</a:t>
            </a:r>
            <a:r>
              <a:rPr lang="en-US" sz="1200" b="1" dirty="0">
                <a:solidFill>
                  <a:schemeClr val="accent2"/>
                </a:solidFill>
              </a:rPr>
              <a:t> </a:t>
            </a:r>
            <a:r>
              <a:rPr lang="en-US" sz="1200" dirty="0" err="1"/>
              <a:t>en</a:t>
            </a:r>
            <a:r>
              <a:rPr lang="en-US" sz="1200" dirty="0"/>
              <a:t> el </a:t>
            </a:r>
            <a:r>
              <a:rPr lang="en-US" sz="1200" dirty="0" err="1"/>
              <a:t>ámbito</a:t>
            </a:r>
            <a:r>
              <a:rPr lang="en-US" sz="1200" dirty="0"/>
              <a:t> </a:t>
            </a:r>
            <a:r>
              <a:rPr lang="en-US" sz="1200" dirty="0" err="1"/>
              <a:t>ecónomico</a:t>
            </a:r>
            <a:r>
              <a:rPr lang="en-US" sz="1200" dirty="0"/>
              <a:t> y social?</a:t>
            </a:r>
          </a:p>
          <a:p>
            <a:pPr marL="622300" indent="-457200">
              <a:spcBef>
                <a:spcPts val="1800"/>
              </a:spcBef>
            </a:pPr>
            <a:r>
              <a:rPr lang="en-US" sz="1200" dirty="0"/>
              <a:t>¿</a:t>
            </a:r>
            <a:r>
              <a:rPr lang="en-US" sz="1200" dirty="0" err="1"/>
              <a:t>Cómo</a:t>
            </a:r>
            <a:r>
              <a:rPr lang="en-US" sz="1200" dirty="0"/>
              <a:t> </a:t>
            </a:r>
            <a:r>
              <a:rPr lang="en-US" sz="1200" dirty="0" err="1"/>
              <a:t>aprovechar</a:t>
            </a:r>
            <a:r>
              <a:rPr lang="en-US" sz="1200" dirty="0"/>
              <a:t> las </a:t>
            </a:r>
            <a:r>
              <a:rPr lang="en-US" sz="1200" dirty="0" err="1"/>
              <a:t>oportunidades</a:t>
            </a:r>
            <a:r>
              <a:rPr lang="en-US" sz="1200" dirty="0"/>
              <a:t> y </a:t>
            </a:r>
            <a:r>
              <a:rPr lang="en-US" sz="1200" dirty="0" err="1"/>
              <a:t>afrontar</a:t>
            </a:r>
            <a:r>
              <a:rPr lang="en-US" sz="1200" dirty="0"/>
              <a:t>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retos</a:t>
            </a:r>
            <a:r>
              <a:rPr lang="en-US" sz="1200" dirty="0"/>
              <a:t>?</a:t>
            </a:r>
            <a:endParaRPr lang="es-CL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FF63D7-8109-41C5-8D32-0F41CF3CD8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4772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4CEB3FA-CCC9-41C9-AAFA-798D639ADB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7292" b="3494"/>
          <a:stretch/>
        </p:blipFill>
        <p:spPr>
          <a:xfrm>
            <a:off x="-9312" y="-5242"/>
            <a:ext cx="12201312" cy="68684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96AD624-A1EF-462E-AF79-838F150AC894}"/>
              </a:ext>
            </a:extLst>
          </p:cNvPr>
          <p:cNvSpPr txBox="1"/>
          <p:nvPr userDrawn="1"/>
        </p:nvSpPr>
        <p:spPr>
          <a:xfrm>
            <a:off x="1536699" y="6337300"/>
            <a:ext cx="534307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Population</a:t>
            </a:r>
          </a:p>
        </p:txBody>
      </p:sp>
    </p:spTree>
    <p:extLst>
      <p:ext uri="{BB962C8B-B14F-4D97-AF65-F5344CB8AC3E}">
        <p14:creationId xmlns:p14="http://schemas.microsoft.com/office/powerpoint/2010/main" val="359720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20A9-DD3F-FB49-9FE8-712A990B9E2E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7977-BE87-E04E-9282-F1003C661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6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20A9-DD3F-FB49-9FE8-712A990B9E2E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7977-BE87-E04E-9282-F1003C661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10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20A9-DD3F-FB49-9FE8-712A990B9E2E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7977-BE87-E04E-9282-F1003C661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78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20A9-DD3F-FB49-9FE8-712A990B9E2E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7977-BE87-E04E-9282-F1003C661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39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20A9-DD3F-FB49-9FE8-712A990B9E2E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7977-BE87-E04E-9282-F1003C661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37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20A9-DD3F-FB49-9FE8-712A990B9E2E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7977-BE87-E04E-9282-F1003C661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20A9-DD3F-FB49-9FE8-712A990B9E2E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7977-BE87-E04E-9282-F1003C661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01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2029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6873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79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B01FC8-96EC-4D30-94E1-C072EB2A7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09F13A0-AAC1-4277-896D-0E300ED38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DE115A-DBF5-48BA-9A40-37E038949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54404-3100-46B0-87EF-D5EA07BA75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0F1AB2-3E94-4686-80B0-06B1C628B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A479B4-5700-48D1-8249-D8E13E9A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E0DA8-AC27-403E-90E8-404BCA9BAC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010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602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1760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7010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847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9409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3731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9607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274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4CEB3FA-CCC9-41C9-AAFA-798D639ADB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7292" b="3494"/>
          <a:stretch/>
        </p:blipFill>
        <p:spPr>
          <a:xfrm>
            <a:off x="-9312" y="-5242"/>
            <a:ext cx="12201312" cy="68684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96AD624-A1EF-462E-AF79-838F150AC894}"/>
              </a:ext>
            </a:extLst>
          </p:cNvPr>
          <p:cNvSpPr txBox="1"/>
          <p:nvPr userDrawn="1"/>
        </p:nvSpPr>
        <p:spPr>
          <a:xfrm>
            <a:off x="1536699" y="6337300"/>
            <a:ext cx="534307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Population</a:t>
            </a:r>
          </a:p>
        </p:txBody>
      </p:sp>
    </p:spTree>
    <p:extLst>
      <p:ext uri="{BB962C8B-B14F-4D97-AF65-F5344CB8AC3E}">
        <p14:creationId xmlns:p14="http://schemas.microsoft.com/office/powerpoint/2010/main" val="338261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9FA5161-72AB-4495-B692-6A9D63D287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7570F2B-CB82-46DF-8046-D3D2050EF0F4}"/>
              </a:ext>
            </a:extLst>
          </p:cNvPr>
          <p:cNvSpPr txBox="1"/>
          <p:nvPr userDrawn="1"/>
        </p:nvSpPr>
        <p:spPr>
          <a:xfrm>
            <a:off x="1536699" y="6337300"/>
            <a:ext cx="534307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Population</a:t>
            </a:r>
          </a:p>
        </p:txBody>
      </p:sp>
    </p:spTree>
    <p:extLst>
      <p:ext uri="{BB962C8B-B14F-4D97-AF65-F5344CB8AC3E}">
        <p14:creationId xmlns:p14="http://schemas.microsoft.com/office/powerpoint/2010/main" val="194093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362A5A-1AD6-41A1-8A9C-ADCD0B6B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A10B8B-D2A2-45E5-A128-E0FFBE660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20B809-92A6-4D67-9F0A-8E5FA8AA41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7292" b="3494"/>
          <a:stretch/>
        </p:blipFill>
        <p:spPr>
          <a:xfrm>
            <a:off x="-9312" y="-5242"/>
            <a:ext cx="12201312" cy="68684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D2849A-CAFB-4548-83DD-2DC8349707D1}"/>
              </a:ext>
            </a:extLst>
          </p:cNvPr>
          <p:cNvSpPr txBox="1"/>
          <p:nvPr userDrawn="1"/>
        </p:nvSpPr>
        <p:spPr>
          <a:xfrm>
            <a:off x="1536699" y="6337300"/>
            <a:ext cx="534307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Population</a:t>
            </a:r>
          </a:p>
        </p:txBody>
      </p:sp>
    </p:spTree>
    <p:extLst>
      <p:ext uri="{BB962C8B-B14F-4D97-AF65-F5344CB8AC3E}">
        <p14:creationId xmlns:p14="http://schemas.microsoft.com/office/powerpoint/2010/main" val="235180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20A9-DD3F-FB49-9FE8-712A990B9E2E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7977-BE87-E04E-9282-F1003C661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5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20A9-DD3F-FB49-9FE8-712A990B9E2E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7977-BE87-E04E-9282-F1003C661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1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20A9-DD3F-FB49-9FE8-712A990B9E2E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7977-BE87-E04E-9282-F1003C661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20A9-DD3F-FB49-9FE8-712A990B9E2E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7977-BE87-E04E-9282-F1003C661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2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86E8647-56AD-4330-B207-47213A50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BE2B57-3F1C-48B4-AA5A-BB0EC6073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F49DEE-CB30-41AE-813F-9483EA5C3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54404-3100-46B0-87EF-D5EA07BA75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761221-0CFF-4660-84D1-C51FAACEB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E0DA8-AC27-403E-90E8-404BCA9BAC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18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F20A9-DD3F-FB49-9FE8-712A990B9E2E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C7977-BE87-E04E-9282-F1003C661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4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-1 generic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3810"/>
            <a:ext cx="12192000" cy="68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9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DD5CD8-97DD-44E3-BB85-2776C1942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6" name="Picture 5" descr="H:\021 SDTS\- Thematic areas\- Ageing\- Meetings, EGMs and seminars\2019-06 24-27 NTA &amp; ageing with DESA\DESA Logos\united-nations-desa-e-black.png">
            <a:extLst>
              <a:ext uri="{FF2B5EF4-FFF2-40B4-BE49-F238E27FC236}">
                <a16:creationId xmlns:a16="http://schemas.microsoft.com/office/drawing/2014/main" xmlns="" id="{55F440B6-6CC5-4734-8AE0-F570E6CA668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009" y="5878909"/>
            <a:ext cx="3948087" cy="76260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01;p27">
            <a:extLst>
              <a:ext uri="{FF2B5EF4-FFF2-40B4-BE49-F238E27FC236}">
                <a16:creationId xmlns:a16="http://schemas.microsoft.com/office/drawing/2014/main" xmlns="" id="{915F6CFC-AD30-4149-AF0E-791DEDD93434}"/>
              </a:ext>
            </a:extLst>
          </p:cNvPr>
          <p:cNvSpPr txBox="1">
            <a:spLocks/>
          </p:cNvSpPr>
          <p:nvPr/>
        </p:nvSpPr>
        <p:spPr>
          <a:xfrm>
            <a:off x="3048001" y="665019"/>
            <a:ext cx="9143999" cy="429697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Sesi</a:t>
            </a:r>
            <a:r>
              <a:rPr kumimoji="0" lang="es-E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ó</a:t>
            </a:r>
            <a:r>
              <a:rPr kumimoji="0" lang="en-GB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n </a:t>
            </a: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12</a:t>
            </a:r>
          </a:p>
          <a:p>
            <a:pPr algn="l" defTabSz="914377">
              <a:defRPr/>
            </a:pPr>
            <a:r>
              <a:rPr lang="es-CL" sz="2600" b="1" kern="0" dirty="0">
                <a:solidFill>
                  <a:srgbClr val="000000"/>
                </a:solidFill>
                <a:sym typeface="Arial"/>
              </a:rPr>
              <a:t>Pronóstico del gasto público en </a:t>
            </a:r>
            <a:r>
              <a:rPr lang="es-CL" sz="2600" b="1" kern="0" dirty="0" smtClean="0">
                <a:solidFill>
                  <a:srgbClr val="000000"/>
                </a:solidFill>
                <a:sym typeface="Arial"/>
              </a:rPr>
              <a:t>salud en </a:t>
            </a:r>
            <a:r>
              <a:rPr lang="es-CL" sz="2600" b="1" kern="0" dirty="0">
                <a:solidFill>
                  <a:srgbClr val="000000"/>
                </a:solidFill>
                <a:sym typeface="Arial"/>
              </a:rPr>
              <a:t>una América Latina y el Caribe más envejecidos y más ricos</a:t>
            </a:r>
            <a:endParaRPr lang="es-CL" sz="2800" b="1" kern="0" dirty="0">
              <a:solidFill>
                <a:srgbClr val="000000"/>
              </a:solidFill>
              <a:sym typeface="Arial"/>
            </a:endParaRPr>
          </a:p>
          <a:p>
            <a:pPr algn="l" defTabSz="914377">
              <a:defRPr/>
            </a:pPr>
            <a:endParaRPr lang="en-GB" sz="2800" b="1" kern="0" dirty="0">
              <a:solidFill>
                <a:srgbClr val="000000"/>
              </a:solidFill>
              <a:sym typeface="Arial"/>
            </a:endParaRPr>
          </a:p>
          <a:p>
            <a:pPr algn="l" defTabSz="914377">
              <a:defRPr/>
            </a:pPr>
            <a:r>
              <a:rPr lang="en-US" sz="2800" kern="0" dirty="0">
                <a:solidFill>
                  <a:srgbClr val="000000"/>
                </a:solidFill>
                <a:sym typeface="Arial"/>
              </a:rPr>
              <a:t/>
            </a:r>
            <a:br>
              <a:rPr lang="en-US" sz="2800" kern="0" dirty="0">
                <a:solidFill>
                  <a:srgbClr val="000000"/>
                </a:solidFill>
                <a:sym typeface="Arial"/>
              </a:rPr>
            </a:br>
            <a:r>
              <a:rPr lang="en-US" sz="2400" kern="0" dirty="0">
                <a:solidFill>
                  <a:srgbClr val="808080">
                    <a:lumMod val="75000"/>
                  </a:srgbClr>
                </a:solidFill>
                <a:sym typeface="Arial"/>
              </a:rPr>
              <a:t>Tim Miller </a:t>
            </a:r>
            <a:r>
              <a:rPr lang="en-US" sz="2000" kern="0" dirty="0">
                <a:solidFill>
                  <a:srgbClr val="808080">
                    <a:lumMod val="75000"/>
                  </a:srgbClr>
                </a:solidFill>
                <a:sym typeface="Arial"/>
              </a:rPr>
              <a:t>(</a:t>
            </a:r>
            <a:r>
              <a:rPr lang="es-CL" sz="2000" kern="0" dirty="0">
                <a:solidFill>
                  <a:srgbClr val="808080">
                    <a:lumMod val="75000"/>
                  </a:srgbClr>
                </a:solidFill>
                <a:sym typeface="Arial"/>
              </a:rPr>
              <a:t>Asesor </a:t>
            </a:r>
            <a:r>
              <a:rPr lang="en-US" sz="2000" kern="0" dirty="0">
                <a:solidFill>
                  <a:srgbClr val="808080">
                    <a:lumMod val="75000"/>
                  </a:srgbClr>
                </a:solidFill>
                <a:sym typeface="Arial"/>
              </a:rPr>
              <a:t>Global </a:t>
            </a:r>
            <a:r>
              <a:rPr lang="es-CL" sz="2000" dirty="0">
                <a:solidFill>
                  <a:schemeClr val="bg2">
                    <a:lumMod val="75000"/>
                  </a:schemeClr>
                </a:solidFill>
              </a:rPr>
              <a:t>sobre Población y Desarrollo</a:t>
            </a:r>
            <a:r>
              <a:rPr lang="en-US" sz="2000" kern="0" dirty="0">
                <a:solidFill>
                  <a:srgbClr val="808080">
                    <a:lumMod val="75000"/>
                  </a:srgbClr>
                </a:solidFill>
                <a:sym typeface="Arial"/>
              </a:rPr>
              <a:t>, DESA)</a:t>
            </a:r>
          </a:p>
          <a:p>
            <a:pPr algn="l" defTabSz="914377">
              <a:defRPr/>
            </a:pPr>
            <a:r>
              <a:rPr lang="en-US" sz="2400" kern="0" dirty="0">
                <a:solidFill>
                  <a:srgbClr val="808080">
                    <a:lumMod val="75000"/>
                  </a:srgbClr>
                </a:solidFill>
                <a:sym typeface="Arial"/>
              </a:rPr>
              <a:t>Marta Duda-Nyczak </a:t>
            </a:r>
            <a:r>
              <a:rPr lang="en-US" sz="2000" kern="0" dirty="0">
                <a:solidFill>
                  <a:srgbClr val="808080">
                    <a:lumMod val="75000"/>
                  </a:srgbClr>
                </a:solidFill>
                <a:sym typeface="Arial"/>
              </a:rPr>
              <a:t>(</a:t>
            </a:r>
            <a:r>
              <a:rPr lang="es-CL" sz="2000" kern="0" dirty="0">
                <a:solidFill>
                  <a:srgbClr val="808080">
                    <a:lumMod val="75000"/>
                  </a:srgbClr>
                </a:solidFill>
                <a:sym typeface="Arial"/>
              </a:rPr>
              <a:t>Oficial de Asuntos </a:t>
            </a:r>
            <a:r>
              <a:rPr lang="en-US" sz="2000" kern="0" dirty="0">
                <a:solidFill>
                  <a:srgbClr val="808080">
                    <a:lumMod val="75000"/>
                  </a:srgbClr>
                </a:solidFill>
                <a:sym typeface="Arial"/>
              </a:rPr>
              <a:t>de </a:t>
            </a:r>
            <a:r>
              <a:rPr lang="en-US" sz="2000" kern="0" dirty="0" err="1">
                <a:solidFill>
                  <a:srgbClr val="808080">
                    <a:lumMod val="75000"/>
                  </a:srgbClr>
                </a:solidFill>
                <a:sym typeface="Arial"/>
              </a:rPr>
              <a:t>Población</a:t>
            </a:r>
            <a:r>
              <a:rPr lang="en-US" sz="2000" kern="0" dirty="0">
                <a:solidFill>
                  <a:srgbClr val="808080">
                    <a:lumMod val="75000"/>
                  </a:srgbClr>
                </a:solidFill>
                <a:sym typeface="Arial"/>
              </a:rPr>
              <a:t>, CEPAL)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7095017-5637-47D0-AB8F-52B023FE64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513" y="5174203"/>
            <a:ext cx="1195415" cy="14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70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096809-1A97-B94F-A717-9BCD2F9BD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0"/>
            <a:ext cx="10972800" cy="1143000"/>
          </a:xfrm>
        </p:spPr>
        <p:txBody>
          <a:bodyPr/>
          <a:lstStyle/>
          <a:p>
            <a:r>
              <a:rPr lang="es-ES" dirty="0" smtClean="0"/>
              <a:t>Modelo 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4544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80484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err="1" smtClean="0"/>
              <a:t>ln</a:t>
            </a:r>
            <a:r>
              <a:rPr lang="es-ES" sz="3600" b="1" dirty="0" smtClean="0"/>
              <a:t> (h[x, j])</a:t>
            </a:r>
            <a:r>
              <a:rPr lang="es-ES" sz="3600" dirty="0" smtClean="0"/>
              <a:t> = </a:t>
            </a:r>
            <a:r>
              <a:rPr lang="es-ES" sz="3600" b="1" dirty="0" smtClean="0">
                <a:solidFill>
                  <a:srgbClr val="FF0000"/>
                </a:solidFill>
              </a:rPr>
              <a:t>a[x]</a:t>
            </a:r>
            <a:r>
              <a:rPr lang="es-ES" sz="3600" dirty="0" smtClean="0"/>
              <a:t> + </a:t>
            </a:r>
            <a:r>
              <a:rPr lang="es-ES" sz="3600" b="1" dirty="0" smtClean="0">
                <a:solidFill>
                  <a:srgbClr val="FF0000"/>
                </a:solidFill>
              </a:rPr>
              <a:t>b[x]</a:t>
            </a:r>
            <a:r>
              <a:rPr lang="es-ES" sz="3600" dirty="0" smtClean="0"/>
              <a:t>*</a:t>
            </a:r>
            <a:r>
              <a:rPr lang="es-ES" sz="3600" b="1" dirty="0" smtClean="0"/>
              <a:t>f(</a:t>
            </a:r>
            <a:r>
              <a:rPr lang="es-ES" sz="3600" b="1" dirty="0" err="1" smtClean="0"/>
              <a:t>ln</a:t>
            </a:r>
            <a:r>
              <a:rPr lang="es-ES" sz="3600" b="1" dirty="0" smtClean="0"/>
              <a:t>(Y[j])) </a:t>
            </a:r>
            <a:r>
              <a:rPr lang="es-ES" sz="3600" dirty="0" smtClean="0"/>
              <a:t>+ </a:t>
            </a:r>
            <a:r>
              <a:rPr lang="es-ES" sz="3600" b="1" dirty="0" smtClean="0">
                <a:solidFill>
                  <a:srgbClr val="FF0000"/>
                </a:solidFill>
              </a:rPr>
              <a:t>e[x ,j]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dirty="0" smtClean="0"/>
              <a:t>h[x, j]</a:t>
            </a:r>
            <a:r>
              <a:rPr lang="es-ES" dirty="0" smtClean="0"/>
              <a:t> = Gasto en salud a la edad</a:t>
            </a:r>
            <a:r>
              <a:rPr lang="es-ES" sz="3000" dirty="0" smtClean="0"/>
              <a:t> </a:t>
            </a:r>
            <a:r>
              <a:rPr lang="es-ES" sz="3000" i="1" dirty="0" smtClean="0"/>
              <a:t>x</a:t>
            </a:r>
            <a:r>
              <a:rPr lang="es-ES" sz="3000" dirty="0" smtClean="0"/>
              <a:t> en el país </a:t>
            </a:r>
            <a:r>
              <a:rPr lang="es-ES" sz="3000" i="1" dirty="0" smtClean="0"/>
              <a:t>j</a:t>
            </a:r>
            <a:r>
              <a:rPr lang="es-ES" sz="3000" dirty="0" smtClean="0"/>
              <a:t>, medido en relación con el PIB per </a:t>
            </a:r>
            <a:r>
              <a:rPr lang="es-ES" sz="3000" dirty="0" err="1" smtClean="0"/>
              <a:t>capita</a:t>
            </a:r>
            <a:endParaRPr lang="es-ES" sz="3000" dirty="0" smtClean="0"/>
          </a:p>
          <a:p>
            <a:endParaRPr lang="es-ES" sz="3000" dirty="0" smtClean="0"/>
          </a:p>
          <a:p>
            <a:r>
              <a:rPr lang="es-ES" sz="3000" b="1" dirty="0" smtClean="0">
                <a:solidFill>
                  <a:srgbClr val="FF0000"/>
                </a:solidFill>
              </a:rPr>
              <a:t>a[x]</a:t>
            </a:r>
            <a:r>
              <a:rPr lang="es-ES" sz="3000" dirty="0" smtClean="0"/>
              <a:t> =  efecto por edad, común para todos los países</a:t>
            </a:r>
          </a:p>
          <a:p>
            <a:endParaRPr lang="es-ES" sz="3000" dirty="0" smtClean="0"/>
          </a:p>
          <a:p>
            <a:r>
              <a:rPr lang="es-ES" sz="3000" b="1" dirty="0" smtClean="0">
                <a:solidFill>
                  <a:srgbClr val="FF0000"/>
                </a:solidFill>
              </a:rPr>
              <a:t>b[x]</a:t>
            </a:r>
            <a:r>
              <a:rPr lang="es-ES" sz="3000" dirty="0" smtClean="0"/>
              <a:t> = deviaciones por edad del patrón común a medida que aumenta el PIB per </a:t>
            </a:r>
            <a:r>
              <a:rPr lang="es-ES" sz="3000" dirty="0" err="1" smtClean="0"/>
              <a:t>capita</a:t>
            </a:r>
            <a:r>
              <a:rPr lang="es-ES" sz="3000" dirty="0" smtClean="0"/>
              <a:t> (</a:t>
            </a:r>
            <a:r>
              <a:rPr lang="es-ES" sz="3000" b="1" dirty="0" smtClean="0"/>
              <a:t>Y[j]</a:t>
            </a:r>
            <a:r>
              <a:rPr lang="es-ES" sz="3000" dirty="0" smtClean="0"/>
              <a:t>)</a:t>
            </a:r>
          </a:p>
          <a:p>
            <a:endParaRPr lang="es-ES" sz="3000" dirty="0" smtClean="0"/>
          </a:p>
          <a:p>
            <a:r>
              <a:rPr lang="es-ES" sz="3000" b="1" dirty="0" smtClean="0">
                <a:solidFill>
                  <a:srgbClr val="FF0000"/>
                </a:solidFill>
              </a:rPr>
              <a:t>e[x, j]</a:t>
            </a:r>
            <a:r>
              <a:rPr lang="es-ES" sz="3000" dirty="0" smtClean="0"/>
              <a:t>  =  residuo por edad en el país </a:t>
            </a:r>
            <a:r>
              <a:rPr lang="es-ES" sz="3000" i="1" dirty="0" smtClean="0"/>
              <a:t>j</a:t>
            </a:r>
            <a:r>
              <a:rPr lang="es-ES" sz="3000" dirty="0" smtClean="0"/>
              <a:t>, reflejando las idiosincrasias del país </a:t>
            </a:r>
            <a:r>
              <a:rPr lang="es-ES" sz="3000" i="1" dirty="0" smtClean="0"/>
              <a:t>j</a:t>
            </a:r>
            <a:endParaRPr lang="es-ES" sz="3000" i="1" dirty="0"/>
          </a:p>
        </p:txBody>
      </p:sp>
    </p:spTree>
    <p:extLst>
      <p:ext uri="{BB962C8B-B14F-4D97-AF65-F5344CB8AC3E}">
        <p14:creationId xmlns:p14="http://schemas.microsoft.com/office/powerpoint/2010/main" val="3833186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80484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FF0000"/>
                </a:solidFill>
              </a:rPr>
              <a:t>a[x]</a:t>
            </a:r>
            <a:r>
              <a:rPr lang="es-ES" sz="3600" dirty="0" smtClean="0"/>
              <a:t> =  efecto por edad, </a:t>
            </a:r>
            <a:br>
              <a:rPr lang="es-ES" sz="3600" dirty="0" smtClean="0"/>
            </a:br>
            <a:r>
              <a:rPr lang="es-ES" sz="3600" dirty="0" smtClean="0"/>
              <a:t>común para todos los países</a:t>
            </a:r>
            <a:endParaRPr lang="es-ES" sz="3600" dirty="0"/>
          </a:p>
        </p:txBody>
      </p:sp>
      <p:pic>
        <p:nvPicPr>
          <p:cNvPr id="4" name="Content Placeholder 3" descr="Rplot0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6" b="138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1860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8048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b[x]</a:t>
            </a:r>
            <a:r>
              <a:rPr lang="en-US" sz="3600" dirty="0"/>
              <a:t> = </a:t>
            </a:r>
            <a:r>
              <a:rPr lang="es-ES" sz="3600" dirty="0"/>
              <a:t>deviaciones por edad del patrón común a medida que aumenta el PIB per </a:t>
            </a:r>
            <a:r>
              <a:rPr lang="es-ES" sz="3600" dirty="0" err="1"/>
              <a:t>capita</a:t>
            </a:r>
            <a:r>
              <a:rPr lang="es-ES" sz="3600" dirty="0"/>
              <a:t> </a:t>
            </a:r>
            <a:endParaRPr lang="en-US" sz="3600" dirty="0"/>
          </a:p>
        </p:txBody>
      </p:sp>
      <p:pic>
        <p:nvPicPr>
          <p:cNvPr id="7" name="Content Placeholder 6" descr="Rplot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6" b="13866"/>
          <a:stretch>
            <a:fillRect/>
          </a:stretch>
        </p:blipFill>
        <p:spPr>
          <a:xfrm>
            <a:off x="1981200" y="188079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9940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80484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FF0000"/>
                </a:solidFill>
              </a:rPr>
              <a:t>Predicciones del modelo:  </a:t>
            </a:r>
            <a:br>
              <a:rPr lang="es-ES" sz="3600" b="1" dirty="0" smtClean="0">
                <a:solidFill>
                  <a:srgbClr val="FF0000"/>
                </a:solidFill>
              </a:rPr>
            </a:br>
            <a:r>
              <a:rPr lang="es-ES" sz="3600" dirty="0" smtClean="0"/>
              <a:t>Gasto en salud por edad</a:t>
            </a:r>
            <a:endParaRPr lang="es-ES" sz="3600" dirty="0"/>
          </a:p>
        </p:txBody>
      </p:sp>
      <p:pic>
        <p:nvPicPr>
          <p:cNvPr id="5" name="Content Placeholder 4" descr="Rplot0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6" b="138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2058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961" y="280484"/>
            <a:ext cx="8756386" cy="1143000"/>
          </a:xfrm>
        </p:spPr>
        <p:txBody>
          <a:bodyPr>
            <a:noAutofit/>
          </a:bodyPr>
          <a:lstStyle/>
          <a:p>
            <a:r>
              <a:rPr lang="en-US" sz="3600" b="1" dirty="0" err="1"/>
              <a:t>ln</a:t>
            </a:r>
            <a:r>
              <a:rPr lang="en-US" sz="3600" b="1" dirty="0"/>
              <a:t> (h[x, t])</a:t>
            </a:r>
            <a:r>
              <a:rPr lang="en-US" sz="3600" dirty="0"/>
              <a:t> = </a:t>
            </a:r>
            <a:r>
              <a:rPr lang="en-US" sz="3600" b="1" dirty="0">
                <a:solidFill>
                  <a:srgbClr val="FF0000"/>
                </a:solidFill>
              </a:rPr>
              <a:t>a[x]</a:t>
            </a:r>
            <a:r>
              <a:rPr lang="en-US" sz="3600" dirty="0"/>
              <a:t> + </a:t>
            </a:r>
            <a:r>
              <a:rPr lang="en-US" sz="3600" b="1" dirty="0">
                <a:solidFill>
                  <a:srgbClr val="FF0000"/>
                </a:solidFill>
              </a:rPr>
              <a:t>b[x]</a:t>
            </a:r>
            <a:r>
              <a:rPr lang="en-US" sz="3600" dirty="0"/>
              <a:t>*</a:t>
            </a:r>
            <a:r>
              <a:rPr lang="en-US" sz="3600" b="1" dirty="0"/>
              <a:t>f(</a:t>
            </a:r>
            <a:r>
              <a:rPr lang="en-US" sz="3600" b="1" dirty="0" err="1"/>
              <a:t>ln</a:t>
            </a:r>
            <a:r>
              <a:rPr lang="en-US" sz="3600" b="1" dirty="0"/>
              <a:t>(Y[t])) </a:t>
            </a:r>
            <a:r>
              <a:rPr lang="en-US" sz="3600" dirty="0"/>
              <a:t>+ </a:t>
            </a:r>
            <a:r>
              <a:rPr lang="en-US" sz="3600" b="1" dirty="0"/>
              <a:t>e[x, t]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1707" y="1825625"/>
            <a:ext cx="110763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3000" dirty="0" smtClean="0"/>
          </a:p>
          <a:p>
            <a:r>
              <a:rPr lang="es-ES" sz="3000" b="1" dirty="0" smtClean="0">
                <a:solidFill>
                  <a:srgbClr val="000000"/>
                </a:solidFill>
              </a:rPr>
              <a:t>Y[t]</a:t>
            </a:r>
            <a:r>
              <a:rPr lang="es-ES" sz="3000" dirty="0" smtClean="0"/>
              <a:t> =  PIB per </a:t>
            </a:r>
            <a:r>
              <a:rPr lang="es-ES" sz="3000" dirty="0" err="1" smtClean="0"/>
              <a:t>capita</a:t>
            </a:r>
            <a:r>
              <a:rPr lang="es-ES" sz="3000" dirty="0" smtClean="0"/>
              <a:t> a lo largo del tiempo:  2020-2070.</a:t>
            </a:r>
          </a:p>
          <a:p>
            <a:pPr marL="0" indent="0">
              <a:buNone/>
            </a:pPr>
            <a:endParaRPr lang="es-ES" sz="3000" dirty="0" smtClean="0"/>
          </a:p>
          <a:p>
            <a:r>
              <a:rPr lang="es-ES" sz="3000" b="1" dirty="0" smtClean="0">
                <a:solidFill>
                  <a:srgbClr val="000000"/>
                </a:solidFill>
              </a:rPr>
              <a:t>e[x, t]</a:t>
            </a:r>
            <a:r>
              <a:rPr lang="es-ES" sz="3000" dirty="0" smtClean="0">
                <a:solidFill>
                  <a:srgbClr val="000000"/>
                </a:solidFill>
              </a:rPr>
              <a:t>  </a:t>
            </a:r>
            <a:r>
              <a:rPr lang="es-ES" sz="3000" dirty="0" smtClean="0"/>
              <a:t>=  residuo por edad (idiosincrasias por país)</a:t>
            </a:r>
          </a:p>
          <a:p>
            <a:pPr marL="0" indent="0">
              <a:buNone/>
            </a:pPr>
            <a:r>
              <a:rPr lang="es-ES" sz="3000" dirty="0" smtClean="0"/>
              <a:t>        </a:t>
            </a:r>
          </a:p>
          <a:p>
            <a:pPr marL="0" indent="0">
              <a:buNone/>
            </a:pPr>
            <a:r>
              <a:rPr lang="es-ES" sz="3000" dirty="0" smtClean="0">
                <a:sym typeface="Wingdings"/>
              </a:rPr>
              <a:t>Por defecto: Las </a:t>
            </a:r>
            <a:r>
              <a:rPr lang="es-ES" sz="3000" dirty="0"/>
              <a:t>idiosincrasias por </a:t>
            </a:r>
            <a:r>
              <a:rPr lang="es-ES" sz="3000" dirty="0" smtClean="0"/>
              <a:t>país desaparecen</a:t>
            </a:r>
            <a:r>
              <a:rPr lang="es-ES" sz="3000" dirty="0" smtClean="0">
                <a:sym typeface="Wingdings"/>
              </a:rPr>
              <a:t>: e[x, t] = e[x] * z(t) </a:t>
            </a:r>
            <a:endParaRPr lang="es-ES" sz="3000" dirty="0" smtClean="0"/>
          </a:p>
          <a:p>
            <a:pPr marL="0" indent="0">
              <a:buNone/>
            </a:pPr>
            <a:r>
              <a:rPr lang="es-ES" sz="3000" dirty="0" smtClean="0">
                <a:sym typeface="Wingdings"/>
              </a:rPr>
              <a:t>Alternativa</a:t>
            </a:r>
            <a:r>
              <a:rPr lang="es-ES" sz="3000" dirty="0">
                <a:sym typeface="Wingdings"/>
              </a:rPr>
              <a:t>: Las </a:t>
            </a:r>
            <a:r>
              <a:rPr lang="es-ES" sz="3000" dirty="0"/>
              <a:t>idiosincrasias </a:t>
            </a:r>
            <a:r>
              <a:rPr lang="es-ES" sz="3000" dirty="0" smtClean="0"/>
              <a:t>persisten por siempre</a:t>
            </a:r>
            <a:r>
              <a:rPr lang="es-ES" sz="3000" dirty="0" smtClean="0">
                <a:sym typeface="Wingdings"/>
              </a:rPr>
              <a:t>: e[x, t] = e[x]</a:t>
            </a:r>
            <a:endParaRPr lang="es-ES" sz="30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438646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096809-1A97-B94F-A717-9BCD2F9BD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85454"/>
            <a:ext cx="10972800" cy="4447309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Modelo 2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1.  Seleccione un “gemelo de política de salud” entre los países de la OCDE.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2.  Seleccione el ritmo de la convergencia.   (alcanzando el objetivo en el año T, o bien alcanzando el objetivo cuando el PIB/</a:t>
            </a:r>
            <a:r>
              <a:rPr lang="es-ES" dirty="0" err="1" smtClean="0"/>
              <a:t>capita</a:t>
            </a:r>
            <a:r>
              <a:rPr lang="es-ES" dirty="0" smtClean="0"/>
              <a:t> alcance el promedio de la OCDE).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4880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8048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ln (h[x, t])</a:t>
            </a:r>
            <a:r>
              <a:rPr lang="en-US" sz="3600" dirty="0"/>
              <a:t> = </a:t>
            </a:r>
            <a:r>
              <a:rPr lang="en-US" sz="3600" b="1" dirty="0">
                <a:solidFill>
                  <a:srgbClr val="FF0000"/>
                </a:solidFill>
              </a:rPr>
              <a:t>a[x]</a:t>
            </a:r>
            <a:r>
              <a:rPr lang="en-US" sz="3600" dirty="0"/>
              <a:t> + </a:t>
            </a:r>
            <a:r>
              <a:rPr lang="en-US" sz="3600" b="1" dirty="0">
                <a:solidFill>
                  <a:srgbClr val="FF0000"/>
                </a:solidFill>
              </a:rPr>
              <a:t>b[x]</a:t>
            </a:r>
            <a:r>
              <a:rPr lang="en-US" sz="3600" dirty="0"/>
              <a:t>*</a:t>
            </a:r>
            <a:r>
              <a:rPr lang="en-US" sz="3600" b="1" dirty="0"/>
              <a:t>k[t]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smtClean="0"/>
              <a:t>h[x, t]</a:t>
            </a:r>
            <a:r>
              <a:rPr lang="es-ES" dirty="0" smtClean="0"/>
              <a:t> = Gasto en salud a la edad</a:t>
            </a:r>
            <a:r>
              <a:rPr lang="es-ES" sz="3000" dirty="0" smtClean="0"/>
              <a:t> </a:t>
            </a:r>
            <a:r>
              <a:rPr lang="es-ES" sz="3000" i="1" dirty="0" smtClean="0"/>
              <a:t>x</a:t>
            </a:r>
            <a:r>
              <a:rPr lang="es-ES" sz="3000" dirty="0" smtClean="0"/>
              <a:t> al tiempo </a:t>
            </a:r>
            <a:r>
              <a:rPr lang="es-ES" sz="3000" i="1" dirty="0" smtClean="0"/>
              <a:t>t</a:t>
            </a:r>
            <a:r>
              <a:rPr lang="es-ES" sz="3000" dirty="0"/>
              <a:t>, medido en relación con el PIB per </a:t>
            </a:r>
            <a:r>
              <a:rPr lang="es-ES" sz="3000" dirty="0" err="1" smtClean="0"/>
              <a:t>capita</a:t>
            </a:r>
            <a:endParaRPr lang="es-ES" sz="3000" dirty="0" smtClean="0"/>
          </a:p>
          <a:p>
            <a:pPr marL="0" indent="0">
              <a:buNone/>
            </a:pPr>
            <a:endParaRPr lang="es-ES" sz="3000" dirty="0" smtClean="0"/>
          </a:p>
          <a:p>
            <a:r>
              <a:rPr lang="es-ES" sz="3000" b="1" dirty="0" smtClean="0">
                <a:solidFill>
                  <a:srgbClr val="FF0000"/>
                </a:solidFill>
              </a:rPr>
              <a:t>a[x]</a:t>
            </a:r>
            <a:r>
              <a:rPr lang="es-ES" sz="3000" dirty="0" smtClean="0"/>
              <a:t> =  </a:t>
            </a:r>
            <a:r>
              <a:rPr lang="es-ES" sz="3000" dirty="0" err="1" smtClean="0"/>
              <a:t>ln</a:t>
            </a:r>
            <a:r>
              <a:rPr lang="es-ES" sz="3000" dirty="0" smtClean="0"/>
              <a:t> (h[x,0]).  Gasto en salud en año base.</a:t>
            </a:r>
          </a:p>
          <a:p>
            <a:endParaRPr lang="es-ES" sz="3000" dirty="0" smtClean="0"/>
          </a:p>
          <a:p>
            <a:r>
              <a:rPr lang="es-ES" sz="3000" b="1" dirty="0" smtClean="0">
                <a:solidFill>
                  <a:srgbClr val="FF0000"/>
                </a:solidFill>
              </a:rPr>
              <a:t>b[x]</a:t>
            </a:r>
            <a:r>
              <a:rPr lang="es-ES" sz="3000" dirty="0" smtClean="0"/>
              <a:t> = La diferencia entre el gasto en salud en el país objetivo y el gasto en año base.   </a:t>
            </a:r>
            <a:r>
              <a:rPr lang="es-ES" sz="3000" dirty="0" err="1" smtClean="0"/>
              <a:t>ln</a:t>
            </a:r>
            <a:r>
              <a:rPr lang="es-ES" sz="3000" dirty="0" smtClean="0"/>
              <a:t>(</a:t>
            </a:r>
            <a:r>
              <a:rPr lang="es-ES" sz="3000" dirty="0" err="1" smtClean="0"/>
              <a:t>h</a:t>
            </a:r>
            <a:r>
              <a:rPr lang="es-ES" sz="3000" baseline="-25000" dirty="0" err="1" smtClean="0"/>
              <a:t>oecd</a:t>
            </a:r>
            <a:r>
              <a:rPr lang="es-ES" sz="3000" dirty="0" smtClean="0"/>
              <a:t>[x]) – </a:t>
            </a:r>
            <a:r>
              <a:rPr lang="es-ES" sz="3000" dirty="0" err="1" smtClean="0"/>
              <a:t>ln</a:t>
            </a:r>
            <a:r>
              <a:rPr lang="es-ES" sz="3000" dirty="0" smtClean="0"/>
              <a:t>(h[x, 0])</a:t>
            </a:r>
          </a:p>
          <a:p>
            <a:endParaRPr lang="es-ES" sz="3000" dirty="0" smtClean="0"/>
          </a:p>
          <a:p>
            <a:r>
              <a:rPr lang="es-ES" sz="3000" b="1" dirty="0" smtClean="0">
                <a:solidFill>
                  <a:srgbClr val="FF0000"/>
                </a:solidFill>
              </a:rPr>
              <a:t>k[t] </a:t>
            </a:r>
            <a:r>
              <a:rPr lang="es-ES" sz="3000" dirty="0" smtClean="0"/>
              <a:t>=  El porcentaje de la brecha cerrada.  Con el tiempo: k[2070] = 1.0, k[2020] = 0.   O bien con el PIB/</a:t>
            </a:r>
            <a:r>
              <a:rPr lang="es-ES" sz="3000" dirty="0" err="1" smtClean="0"/>
              <a:t>capita</a:t>
            </a:r>
            <a:r>
              <a:rPr lang="es-ES" sz="3000" dirty="0" smtClean="0"/>
              <a:t>:   k[t] = </a:t>
            </a:r>
            <a:r>
              <a:rPr lang="es-ES" sz="3000" dirty="0" err="1" smtClean="0"/>
              <a:t>ln</a:t>
            </a:r>
            <a:r>
              <a:rPr lang="es-ES" sz="3000" dirty="0" smtClean="0"/>
              <a:t>(Y[t]/Y[0]) / </a:t>
            </a:r>
            <a:r>
              <a:rPr lang="es-ES" sz="3000" dirty="0" err="1" smtClean="0"/>
              <a:t>ln</a:t>
            </a:r>
            <a:r>
              <a:rPr lang="es-ES" sz="3000" dirty="0" smtClean="0"/>
              <a:t>(</a:t>
            </a:r>
            <a:r>
              <a:rPr lang="es-ES" sz="3000" dirty="0" err="1" smtClean="0"/>
              <a:t>Y</a:t>
            </a:r>
            <a:r>
              <a:rPr lang="es-ES" sz="3000" baseline="-25000" dirty="0" err="1" smtClean="0"/>
              <a:t>oecd</a:t>
            </a:r>
            <a:r>
              <a:rPr lang="es-ES" sz="3000" dirty="0" smtClean="0"/>
              <a:t>/Y[0])</a:t>
            </a:r>
            <a:endParaRPr lang="es-ES" sz="3000" i="1" dirty="0"/>
          </a:p>
        </p:txBody>
      </p:sp>
    </p:spTree>
    <p:extLst>
      <p:ext uri="{BB962C8B-B14F-4D97-AF65-F5344CB8AC3E}">
        <p14:creationId xmlns:p14="http://schemas.microsoft.com/office/powerpoint/2010/main" val="436235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Chile: Gasto en salud aumenta un 100% en relación con el PIB</a:t>
            </a:r>
            <a:endParaRPr lang="es-ES" dirty="0"/>
          </a:p>
        </p:txBody>
      </p:sp>
      <p:pic>
        <p:nvPicPr>
          <p:cNvPr id="4" name="Content Placeholder 3" descr="Rplot0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6" b="13866"/>
          <a:stretch>
            <a:fillRect/>
          </a:stretch>
        </p:blipFill>
        <p:spPr>
          <a:xfrm>
            <a:off x="1981200" y="176265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452205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Brasil</a:t>
            </a:r>
            <a:r>
              <a:rPr lang="es-ES" dirty="0"/>
              <a:t>: Gasto en salud aumenta un </a:t>
            </a:r>
            <a:r>
              <a:rPr lang="es-ES" dirty="0" smtClean="0"/>
              <a:t>60</a:t>
            </a:r>
            <a:r>
              <a:rPr lang="es-ES" dirty="0"/>
              <a:t>% en relación con </a:t>
            </a:r>
            <a:r>
              <a:rPr lang="es-ES" dirty="0" smtClean="0"/>
              <a:t>el PIB</a:t>
            </a:r>
            <a:endParaRPr lang="es-ES" dirty="0"/>
          </a:p>
        </p:txBody>
      </p:sp>
      <p:pic>
        <p:nvPicPr>
          <p:cNvPr id="5" name="Content Placeholder 4" descr="Rplot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6" b="138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3585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D455584D-191F-405A-AEA6-DCB7CBD1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1742961"/>
            <a:ext cx="6858000" cy="1325563"/>
          </a:xfrm>
        </p:spPr>
        <p:txBody>
          <a:bodyPr>
            <a:noAutofit/>
          </a:bodyPr>
          <a:lstStyle/>
          <a:p>
            <a:pPr algn="ctr"/>
            <a:r>
              <a:rPr lang="es-ES" sz="5400" b="1" dirty="0" smtClean="0">
                <a:solidFill>
                  <a:srgbClr val="00B0F0"/>
                </a:solidFill>
                <a:latin typeface="Montserrat"/>
              </a:rPr>
              <a:t>GASTO PÚBLICO EN SALUD</a:t>
            </a:r>
            <a:endParaRPr lang="es-ES" sz="5400" b="1" dirty="0">
              <a:solidFill>
                <a:srgbClr val="00B0F0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375383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México</a:t>
            </a:r>
            <a:r>
              <a:rPr lang="en-US" dirty="0" smtClean="0"/>
              <a:t>: </a:t>
            </a:r>
            <a:r>
              <a:rPr lang="es-ES" dirty="0" smtClean="0"/>
              <a:t>Gasto </a:t>
            </a:r>
            <a:r>
              <a:rPr lang="es-ES" dirty="0"/>
              <a:t>en salud aumenta un 100% en relación con </a:t>
            </a:r>
            <a:r>
              <a:rPr lang="es-ES" dirty="0" smtClean="0"/>
              <a:t>el PIB</a:t>
            </a:r>
            <a:endParaRPr lang="en-US" dirty="0"/>
          </a:p>
        </p:txBody>
      </p:sp>
      <p:pic>
        <p:nvPicPr>
          <p:cNvPr id="4" name="Content Placeholder 3" descr="Rplot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6" b="138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0510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481" y="365125"/>
            <a:ext cx="3472249" cy="539312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 smtClean="0"/>
              <a:t>Restructuración del sistema de salud para afrontar los desafíos de enfermedades crónicas.</a:t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La proporción del gasto público en salud destinada a las personas mayores:</a:t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2015: 18%</a:t>
            </a:r>
            <a:br>
              <a:rPr lang="es-ES" sz="3200" dirty="0" smtClean="0"/>
            </a:br>
            <a:r>
              <a:rPr lang="es-ES" sz="3200" dirty="0" smtClean="0"/>
              <a:t>2045: 35%</a:t>
            </a:r>
            <a:endParaRPr lang="es-E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30" y="0"/>
            <a:ext cx="7590170" cy="6858000"/>
          </a:xfrm>
        </p:spPr>
      </p:pic>
    </p:spTree>
    <p:extLst>
      <p:ext uri="{BB962C8B-B14F-4D97-AF65-F5344CB8AC3E}">
        <p14:creationId xmlns:p14="http://schemas.microsoft.com/office/powerpoint/2010/main" val="3163161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Conclusiones:  Gasto social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s-ES" dirty="0" smtClean="0"/>
              <a:t>Es probable que el gasto social en América Latina alcance los niveles de la OCDE en el plazo de una generación. </a:t>
            </a:r>
          </a:p>
          <a:p>
            <a:pPr>
              <a:lnSpc>
                <a:spcPct val="120000"/>
              </a:lnSpc>
            </a:pPr>
            <a:endParaRPr lang="es-ES" dirty="0" smtClean="0"/>
          </a:p>
          <a:p>
            <a:pPr>
              <a:lnSpc>
                <a:spcPct val="120000"/>
              </a:lnSpc>
            </a:pPr>
            <a:r>
              <a:rPr lang="es-ES" dirty="0" smtClean="0"/>
              <a:t>Un conjunto variado de estrategias será probablemente adoptado en América Latina </a:t>
            </a:r>
            <a:r>
              <a:rPr lang="en-US" dirty="0" smtClean="0"/>
              <a:t>– </a:t>
            </a:r>
            <a:r>
              <a:rPr lang="es-ES" dirty="0" smtClean="0"/>
              <a:t>igual de </a:t>
            </a:r>
            <a:r>
              <a:rPr lang="es-ES" dirty="0" smtClean="0"/>
              <a:t>diversas </a:t>
            </a:r>
            <a:r>
              <a:rPr lang="es-ES" dirty="0" smtClean="0"/>
              <a:t>que son las adoptadas por la OCDE. </a:t>
            </a:r>
          </a:p>
          <a:p>
            <a:pPr>
              <a:lnSpc>
                <a:spcPct val="120000"/>
              </a:lnSpc>
            </a:pPr>
            <a:endParaRPr lang="es-ES" dirty="0" smtClean="0"/>
          </a:p>
          <a:p>
            <a:pPr>
              <a:lnSpc>
                <a:spcPct val="120000"/>
              </a:lnSpc>
            </a:pPr>
            <a:r>
              <a:rPr lang="es-ES" dirty="0" smtClean="0"/>
              <a:t>La pregunta sigue abierta:  ¿Cuáles son las estrategias adecuadas que mejor se adapten a las Economías Envejecidas? El surgimiento de las Economías Envejecidas es un fenómeno reciente, por lo tanto, tenemos pocos datos observacionales y muchas hipótesis. Es un momento importante para el dialogo entre </a:t>
            </a:r>
            <a:r>
              <a:rPr lang="es-ES" dirty="0" smtClean="0"/>
              <a:t>más </a:t>
            </a:r>
            <a:r>
              <a:rPr lang="es-ES" dirty="0" smtClean="0"/>
              <a:t>ricas y envejecidas regiones de América Latina y Asia</a:t>
            </a:r>
            <a:r>
              <a:rPr lang="en-US" dirty="0" smtClean="0"/>
              <a:t>-Pa</a:t>
            </a:r>
            <a:r>
              <a:rPr lang="es-ES" dirty="0" err="1" smtClean="0"/>
              <a:t>cífico</a:t>
            </a:r>
            <a:r>
              <a:rPr lang="es-ES" dirty="0" smtClean="0"/>
              <a:t>, y más ricas y envejecidas naciones de la OCDE. 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7426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B26ADE-197F-4897-96A2-591B33BA4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240434"/>
            <a:ext cx="7696200" cy="1325563"/>
          </a:xfrm>
        </p:spPr>
        <p:txBody>
          <a:bodyPr/>
          <a:lstStyle/>
          <a:p>
            <a:r>
              <a:rPr lang="es-ES" dirty="0" smtClean="0"/>
              <a:t>Gasto en salud: 2020-2070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0B056C-E6B3-4DE2-87F5-AD5A454F9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825625"/>
            <a:ext cx="76962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s-ES" dirty="0" smtClean="0"/>
              <a:t>Fije un objetivo de la </a:t>
            </a:r>
            <a:r>
              <a:rPr lang="es-ES" dirty="0"/>
              <a:t>tasa de generosidad de beneficios en </a:t>
            </a:r>
            <a:r>
              <a:rPr lang="es-ES" dirty="0" smtClean="0"/>
              <a:t>salud </a:t>
            </a:r>
            <a:r>
              <a:rPr lang="es-ES" dirty="0"/>
              <a:t>seleccionando un “gemelo de política” entre los países de la </a:t>
            </a:r>
            <a:r>
              <a:rPr lang="es-ES" dirty="0" smtClean="0"/>
              <a:t>OCDE. Movimiento hacia el objetivo basado en el tiempo o PIB/</a:t>
            </a:r>
            <a:r>
              <a:rPr lang="es-ES" dirty="0" err="1" smtClean="0"/>
              <a:t>capita</a:t>
            </a:r>
            <a:r>
              <a:rPr lang="es-ES" dirty="0" smtClean="0"/>
              <a:t>.</a:t>
            </a:r>
          </a:p>
          <a:p>
            <a:pPr marL="514350" indent="-514350">
              <a:buAutoNum type="arabicPeriod"/>
            </a:pPr>
            <a:r>
              <a:rPr lang="es-ES" dirty="0" smtClean="0"/>
              <a:t>Proyecte el gasto público en salud como un porcentaje del PIB. Calcule la contribución relativa del envejecimiento de la población a este aumento.</a:t>
            </a:r>
          </a:p>
          <a:p>
            <a:pPr marL="514350" indent="-514350">
              <a:buAutoNum type="arabicPeriod"/>
            </a:pPr>
            <a:r>
              <a:rPr lang="es-ES" dirty="0" smtClean="0"/>
              <a:t>Compute la diferencia en la proporción del gasto en salud destinada a las personas mayores.</a:t>
            </a:r>
          </a:p>
          <a:p>
            <a:pPr marL="514350" indent="-514350">
              <a:buAutoNum type="arabicPeriod"/>
            </a:pPr>
            <a:endParaRPr lang="es-ES" dirty="0" smtClean="0"/>
          </a:p>
          <a:p>
            <a:pPr marL="514350" indent="-514350">
              <a:buAutoNum type="arabicPeriod"/>
            </a:pPr>
            <a:endParaRPr lang="es-ES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s-ES" dirty="0" smtClean="0"/>
          </a:p>
          <a:p>
            <a:pPr marL="514350" indent="-514350">
              <a:buAutoNum type="arabicPeriod"/>
            </a:pPr>
            <a:endParaRPr lang="es-ES" dirty="0" smtClean="0"/>
          </a:p>
          <a:p>
            <a:pPr marL="514350" indent="-514350">
              <a:buAutoNum type="arabicPeriod"/>
            </a:pPr>
            <a:endParaRPr lang="es-E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D76318B-88E5-FD4C-A6F3-22A50697DA56}"/>
              </a:ext>
            </a:extLst>
          </p:cNvPr>
          <p:cNvGrpSpPr/>
          <p:nvPr/>
        </p:nvGrpSpPr>
        <p:grpSpPr>
          <a:xfrm>
            <a:off x="1" y="0"/>
            <a:ext cx="3493825" cy="6858000"/>
            <a:chOff x="72834" y="1407559"/>
            <a:chExt cx="1299670" cy="3283878"/>
          </a:xfrm>
        </p:grpSpPr>
        <p:pic>
          <p:nvPicPr>
            <p:cNvPr id="5" name="Picture 4" descr="A close up of a book shelf&#10;&#10;Description automatically generated">
              <a:extLst>
                <a:ext uri="{FF2B5EF4-FFF2-40B4-BE49-F238E27FC236}">
                  <a16:creationId xmlns:a16="http://schemas.microsoft.com/office/drawing/2014/main" xmlns="" id="{F5BD4B6F-E066-E44F-BF69-313794FC7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735"/>
            <a:stretch/>
          </p:blipFill>
          <p:spPr>
            <a:xfrm>
              <a:off x="72834" y="1407559"/>
              <a:ext cx="1299670" cy="328387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CB04B48-8953-D84C-B97B-168589CDBBE1}"/>
                </a:ext>
              </a:extLst>
            </p:cNvPr>
            <p:cNvSpPr txBox="1"/>
            <p:nvPr/>
          </p:nvSpPr>
          <p:spPr>
            <a:xfrm rot="5400000">
              <a:off x="-704426" y="2972721"/>
              <a:ext cx="2619071" cy="1068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s-ES" sz="1867" kern="0" dirty="0">
                  <a:solidFill>
                    <a:srgbClr val="00B0F0"/>
                  </a:solidFill>
                  <a:latin typeface="Arial"/>
                  <a:cs typeface="Arial"/>
                  <a:sym typeface="Arial"/>
                </a:rPr>
                <a:t>Economía Generacional:  Los siguientes 50 años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8787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B26ADE-197F-4897-96A2-591B33BA4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240434"/>
            <a:ext cx="7696200" cy="1325563"/>
          </a:xfrm>
        </p:spPr>
        <p:txBody>
          <a:bodyPr/>
          <a:lstStyle/>
          <a:p>
            <a:r>
              <a:rPr lang="es-ES" dirty="0" smtClean="0"/>
              <a:t>Gasto social: 2020-2070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0B056C-E6B3-4DE2-87F5-AD5A454F9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825625"/>
            <a:ext cx="76962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ES" dirty="0" smtClean="0"/>
              <a:t>Combine las proyecciones de educación, pensiones y salud.</a:t>
            </a:r>
          </a:p>
          <a:p>
            <a:pPr marL="514350" indent="-514350">
              <a:buAutoNum type="arabicPeriod"/>
            </a:pPr>
            <a:r>
              <a:rPr lang="es-ES" dirty="0" smtClean="0"/>
              <a:t>Encuentre un “gemelo de política” entre los países de la OCDE actuales con respecto a la generosidad de beneficios en las tres áreas.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ES" dirty="0"/>
              <a:t>Encuentre </a:t>
            </a:r>
            <a:r>
              <a:rPr lang="es-ES" dirty="0" smtClean="0"/>
              <a:t>un </a:t>
            </a:r>
            <a:r>
              <a:rPr lang="es-ES" dirty="0"/>
              <a:t>“gemelo de política” entre los países de la OCDE actuales con respecto </a:t>
            </a:r>
            <a:r>
              <a:rPr lang="es-ES" dirty="0" smtClean="0"/>
              <a:t>al nivel del gasto en las tres </a:t>
            </a:r>
            <a:r>
              <a:rPr lang="es-ES" dirty="0"/>
              <a:t>áreas.</a:t>
            </a:r>
          </a:p>
          <a:p>
            <a:pPr marL="514350" indent="-514350">
              <a:buAutoNum type="arabicPeriod"/>
            </a:pPr>
            <a:r>
              <a:rPr lang="es-ES" dirty="0" smtClean="0"/>
              <a:t>Examine el desplazamiento del gasto de los niños hacia las personas mayores.</a:t>
            </a:r>
          </a:p>
          <a:p>
            <a:pPr marL="514350" indent="-514350">
              <a:buAutoNum type="arabicPeriod"/>
            </a:pPr>
            <a:endParaRPr lang="es-ES" dirty="0" smtClean="0"/>
          </a:p>
          <a:p>
            <a:pPr marL="514350" indent="-514350">
              <a:buAutoNum type="arabicPeriod"/>
            </a:pPr>
            <a:endParaRPr lang="es-ES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s-ES" dirty="0" smtClean="0"/>
          </a:p>
          <a:p>
            <a:pPr marL="514350" indent="-514350">
              <a:buAutoNum type="arabicPeriod"/>
            </a:pPr>
            <a:endParaRPr lang="es-ES" dirty="0" smtClean="0"/>
          </a:p>
          <a:p>
            <a:pPr marL="514350" indent="-514350">
              <a:buAutoNum type="arabicPeriod"/>
            </a:pPr>
            <a:endParaRPr lang="es-E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D76318B-88E5-FD4C-A6F3-22A50697DA56}"/>
              </a:ext>
            </a:extLst>
          </p:cNvPr>
          <p:cNvGrpSpPr/>
          <p:nvPr/>
        </p:nvGrpSpPr>
        <p:grpSpPr>
          <a:xfrm>
            <a:off x="1" y="0"/>
            <a:ext cx="3493825" cy="6858000"/>
            <a:chOff x="72834" y="1407559"/>
            <a:chExt cx="1299670" cy="3283878"/>
          </a:xfrm>
        </p:grpSpPr>
        <p:pic>
          <p:nvPicPr>
            <p:cNvPr id="5" name="Picture 4" descr="A close up of a book shelf&#10;&#10;Description automatically generated">
              <a:extLst>
                <a:ext uri="{FF2B5EF4-FFF2-40B4-BE49-F238E27FC236}">
                  <a16:creationId xmlns:a16="http://schemas.microsoft.com/office/drawing/2014/main" xmlns="" id="{F5BD4B6F-E066-E44F-BF69-313794FC7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735"/>
            <a:stretch/>
          </p:blipFill>
          <p:spPr>
            <a:xfrm>
              <a:off x="72834" y="1407559"/>
              <a:ext cx="1299670" cy="328387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CB04B48-8953-D84C-B97B-168589CDBBE1}"/>
                </a:ext>
              </a:extLst>
            </p:cNvPr>
            <p:cNvSpPr txBox="1"/>
            <p:nvPr/>
          </p:nvSpPr>
          <p:spPr>
            <a:xfrm rot="5400000">
              <a:off x="-704426" y="2972721"/>
              <a:ext cx="2619071" cy="1068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s-ES" sz="1867" kern="0" dirty="0">
                  <a:solidFill>
                    <a:srgbClr val="00B0F0"/>
                  </a:solidFill>
                  <a:latin typeface="Arial"/>
                  <a:cs typeface="Arial"/>
                  <a:sym typeface="Arial"/>
                </a:rPr>
                <a:t>Economía Generacional:  Los siguientes 50 años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0372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6906BC-B97F-4EEB-9631-5A3767230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3749"/>
            <a:ext cx="12192000" cy="548072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000B9CB6-7C68-4FF4-AD92-0DDB4C1A5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70701" y="506228"/>
            <a:ext cx="3617211" cy="6556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B1FBFAF-794A-40E0-A589-97B17018AF79}"/>
              </a:ext>
            </a:extLst>
          </p:cNvPr>
          <p:cNvSpPr/>
          <p:nvPr/>
        </p:nvSpPr>
        <p:spPr>
          <a:xfrm>
            <a:off x="285462" y="1567509"/>
            <a:ext cx="54718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s-CL" sz="2400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Preguntas?  </a:t>
            </a:r>
            <a:r>
              <a:rPr lang="es-CL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comunicarse con nosotros: </a:t>
            </a:r>
            <a:br>
              <a:rPr lang="es-CL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tim.miller@un.org  </a:t>
            </a:r>
            <a:r>
              <a:rPr lang="es-CL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CL" sz="24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marta.duda-nyczak@cepal.org</a:t>
            </a:r>
            <a:endParaRPr lang="es-CL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91DCB3F5-6576-4212-AB34-D0EFD09DBFFB}"/>
              </a:ext>
            </a:extLst>
          </p:cNvPr>
          <p:cNvSpPr txBox="1">
            <a:spLocks/>
          </p:cNvSpPr>
          <p:nvPr/>
        </p:nvSpPr>
        <p:spPr>
          <a:xfrm>
            <a:off x="570701" y="5703073"/>
            <a:ext cx="9113627" cy="976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800" u="sng" dirty="0" smtClean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</a:t>
            </a:r>
            <a:r>
              <a:rPr lang="en-US" sz="2800" u="sng" dirty="0" err="1" smtClean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continuación</a:t>
            </a:r>
            <a:r>
              <a:rPr lang="en-US" sz="2800" u="sng" dirty="0" smtClean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:   </a:t>
            </a:r>
            <a:endParaRPr lang="en-US" sz="2800" u="sng" dirty="0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  <a:p>
            <a:pPr defTabSz="914377">
              <a:defRPr/>
            </a:pP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Econom</a:t>
            </a:r>
            <a:r>
              <a:rPr lang="es-ES" sz="2800" dirty="0" err="1" smtClean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ía</a:t>
            </a:r>
            <a:r>
              <a:rPr lang="es-ES" sz="2800" dirty="0" smtClean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 generacional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: 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2020-2070</a:t>
            </a:r>
          </a:p>
        </p:txBody>
      </p:sp>
    </p:spTree>
    <p:extLst>
      <p:ext uri="{BB962C8B-B14F-4D97-AF65-F5344CB8AC3E}">
        <p14:creationId xmlns:p14="http://schemas.microsoft.com/office/powerpoint/2010/main" val="320756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02" y="667266"/>
            <a:ext cx="10707985" cy="5560540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 smtClean="0"/>
              <a:t>Salud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400" dirty="0" smtClean="0"/>
              <a:t>La incertidumbre sobre el futuro rumbo de los beneficios en salud es mucho mayor de la de pensiones y educación debido a la incertidumbre sobre el cambio tecnológico.</a:t>
            </a:r>
            <a:br>
              <a:rPr lang="es-ES" sz="2400" dirty="0" smtClean="0"/>
            </a:br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9436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87" y="667266"/>
            <a:ext cx="10515600" cy="5560540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 smtClean="0"/>
              <a:t>Salud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>Los modestos incrementos del gasto en salud proyectados por este modelo se parecen a los de Miller, Mason, y </a:t>
            </a:r>
            <a:r>
              <a:rPr lang="es-ES" sz="2400" dirty="0" err="1" smtClean="0"/>
              <a:t>Holz</a:t>
            </a:r>
            <a:r>
              <a:rPr lang="es-ES" sz="2400" dirty="0" smtClean="0"/>
              <a:t> (2011) y los de Acosta-</a:t>
            </a:r>
            <a:r>
              <a:rPr lang="es-ES" sz="2400" dirty="0" err="1" smtClean="0"/>
              <a:t>Ormaechea</a:t>
            </a:r>
            <a:r>
              <a:rPr lang="es-ES" sz="2400" dirty="0" smtClean="0"/>
              <a:t>, Espinosa-Vega y </a:t>
            </a:r>
            <a:r>
              <a:rPr lang="es-ES" sz="2400" dirty="0" err="1" smtClean="0"/>
              <a:t>Wachs</a:t>
            </a:r>
            <a:r>
              <a:rPr lang="es-ES" sz="2400" dirty="0" smtClean="0"/>
              <a:t> (2017) para el Escenario FMI</a:t>
            </a:r>
            <a:r>
              <a:rPr lang="en-US" sz="2400" dirty="0"/>
              <a:t> </a:t>
            </a:r>
            <a:r>
              <a:rPr lang="en-US" sz="2400" dirty="0" smtClean="0"/>
              <a:t>de </a:t>
            </a:r>
            <a:r>
              <a:rPr lang="es-ES" sz="2400" dirty="0" smtClean="0"/>
              <a:t>Reforma. </a:t>
            </a:r>
            <a:r>
              <a:rPr lang="es-ES" sz="2400" dirty="0" smtClean="0">
                <a:effectLst/>
              </a:rPr>
              <a:t/>
            </a:r>
            <a:br>
              <a:rPr lang="es-ES" sz="2400" dirty="0" smtClean="0">
                <a:effectLst/>
              </a:rPr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>En promedio, la mitad del aumento es debido al envejecimiento de la población y otra mitad a los cambios en beneficios.  </a:t>
            </a:r>
            <a:br>
              <a:rPr lang="es-ES" sz="2400" dirty="0" smtClean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>Un gran cambio de orientación del sector salud hacia las personas mayores y el tratamiento de enfermedades crónicas. </a:t>
            </a:r>
            <a:br>
              <a:rPr lang="es-ES" sz="2400" dirty="0" smtClean="0"/>
            </a:b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44350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rgbClr val="00B0F0"/>
                </a:solidFill>
              </a:rPr>
              <a:t>El Modelo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9177" y="2150075"/>
            <a:ext cx="2520779" cy="270612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Gasto</a:t>
            </a:r>
          </a:p>
        </p:txBody>
      </p:sp>
      <p:sp>
        <p:nvSpPr>
          <p:cNvPr id="7" name="Rectangle 6"/>
          <p:cNvSpPr/>
          <p:nvPr/>
        </p:nvSpPr>
        <p:spPr>
          <a:xfrm>
            <a:off x="8925695" y="2150074"/>
            <a:ext cx="2520779" cy="2706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Política</a:t>
            </a:r>
          </a:p>
          <a:p>
            <a:pPr algn="ctr"/>
            <a:endParaRPr lang="es-CL" sz="2800" dirty="0"/>
          </a:p>
          <a:p>
            <a:pPr algn="ctr"/>
            <a:r>
              <a:rPr lang="es-CL" sz="2800" dirty="0"/>
              <a:t>(Generosidad de Beneficios)</a:t>
            </a:r>
          </a:p>
        </p:txBody>
      </p:sp>
      <p:sp>
        <p:nvSpPr>
          <p:cNvPr id="8" name="Rectangle 7"/>
          <p:cNvSpPr/>
          <p:nvPr/>
        </p:nvSpPr>
        <p:spPr>
          <a:xfrm>
            <a:off x="5037436" y="2150074"/>
            <a:ext cx="2520779" cy="27061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Demografía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02674" y="2779863"/>
            <a:ext cx="9020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90933" y="2995306"/>
            <a:ext cx="902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4253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rgbClr val="00B0F0"/>
                </a:solidFill>
              </a:rPr>
              <a:t>El Modelo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9177" y="2150075"/>
            <a:ext cx="2520779" cy="270612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Gasto</a:t>
            </a:r>
          </a:p>
          <a:p>
            <a:pPr algn="ctr"/>
            <a:endParaRPr lang="es-CL" sz="2800" dirty="0"/>
          </a:p>
          <a:p>
            <a:pPr algn="ctr"/>
            <a:r>
              <a:rPr lang="es-CL" sz="2800" dirty="0"/>
              <a:t>(% del PIB) </a:t>
            </a:r>
          </a:p>
        </p:txBody>
      </p:sp>
      <p:sp>
        <p:nvSpPr>
          <p:cNvPr id="7" name="Rectangle 6"/>
          <p:cNvSpPr/>
          <p:nvPr/>
        </p:nvSpPr>
        <p:spPr>
          <a:xfrm>
            <a:off x="8925695" y="2150074"/>
            <a:ext cx="2520779" cy="2706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Beneficio por persona </a:t>
            </a:r>
          </a:p>
          <a:p>
            <a:pPr algn="ctr"/>
            <a:endParaRPr lang="es-CL" sz="2800" dirty="0"/>
          </a:p>
          <a:p>
            <a:pPr algn="ctr"/>
            <a:r>
              <a:rPr lang="es-CL" sz="2800" dirty="0"/>
              <a:t>(% del PIB por adulto en edad de trabajar)</a:t>
            </a:r>
          </a:p>
        </p:txBody>
      </p:sp>
      <p:sp>
        <p:nvSpPr>
          <p:cNvPr id="8" name="Rectangle 7"/>
          <p:cNvSpPr/>
          <p:nvPr/>
        </p:nvSpPr>
        <p:spPr>
          <a:xfrm>
            <a:off x="5037436" y="2150074"/>
            <a:ext cx="2520779" cy="27061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Población </a:t>
            </a:r>
            <a:r>
              <a:rPr lang="en-US" sz="2800" dirty="0" err="1"/>
              <a:t>objetivo</a:t>
            </a:r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(% de </a:t>
            </a:r>
            <a:r>
              <a:rPr lang="en-US" sz="2800" dirty="0" err="1"/>
              <a:t>adultos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edad</a:t>
            </a:r>
            <a:r>
              <a:rPr lang="en-US" sz="2800" dirty="0"/>
              <a:t> de </a:t>
            </a:r>
            <a:r>
              <a:rPr lang="en-US" sz="2800" dirty="0" err="1"/>
              <a:t>trabajar</a:t>
            </a:r>
            <a:r>
              <a:rPr lang="en-US" sz="2800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02674" y="2779863"/>
            <a:ext cx="9020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90933" y="2995306"/>
            <a:ext cx="902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358875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rgbClr val="00B0F0"/>
                </a:solidFill>
              </a:rPr>
              <a:t>Las Proyecciones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9177" y="2150075"/>
            <a:ext cx="2520779" cy="270612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Gasto</a:t>
            </a:r>
          </a:p>
        </p:txBody>
      </p:sp>
      <p:sp>
        <p:nvSpPr>
          <p:cNvPr id="7" name="Rectangle 6"/>
          <p:cNvSpPr/>
          <p:nvPr/>
        </p:nvSpPr>
        <p:spPr>
          <a:xfrm>
            <a:off x="8870462" y="2150074"/>
            <a:ext cx="2576013" cy="2706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Beneficios:</a:t>
            </a:r>
          </a:p>
          <a:p>
            <a:pPr algn="ctr"/>
            <a:endParaRPr lang="es-CL" sz="2800" dirty="0"/>
          </a:p>
          <a:p>
            <a:pPr algn="ctr"/>
            <a:r>
              <a:rPr lang="es-CL" sz="2400" dirty="0"/>
              <a:t>A medida que crece el PIB/</a:t>
            </a:r>
            <a:r>
              <a:rPr lang="es-CL" sz="2400" dirty="0" err="1"/>
              <a:t>capita</a:t>
            </a:r>
            <a:r>
              <a:rPr lang="es-CL" sz="2400" dirty="0"/>
              <a:t>, </a:t>
            </a:r>
          </a:p>
          <a:p>
            <a:pPr algn="ctr"/>
            <a:r>
              <a:rPr lang="es-CL" sz="2400" dirty="0"/>
              <a:t>vaya hacia los niveles de la OCDE.</a:t>
            </a:r>
          </a:p>
        </p:txBody>
      </p:sp>
      <p:sp>
        <p:nvSpPr>
          <p:cNvPr id="8" name="Rectangle 7"/>
          <p:cNvSpPr/>
          <p:nvPr/>
        </p:nvSpPr>
        <p:spPr>
          <a:xfrm>
            <a:off x="5037436" y="2150074"/>
            <a:ext cx="2520779" cy="27061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Demografía:</a:t>
            </a:r>
          </a:p>
          <a:p>
            <a:pPr algn="ctr"/>
            <a:endParaRPr lang="es-CL" sz="2800" dirty="0"/>
          </a:p>
          <a:p>
            <a:pPr algn="ctr"/>
            <a:r>
              <a:rPr lang="es-CL" sz="2800" dirty="0"/>
              <a:t>Proyecciones </a:t>
            </a:r>
            <a:r>
              <a:rPr lang="es-CL" sz="2800" dirty="0" smtClean="0"/>
              <a:t>medianas </a:t>
            </a:r>
            <a:r>
              <a:rPr lang="es-CL" sz="2800" dirty="0"/>
              <a:t>de Naciones Unidas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02674" y="2779863"/>
            <a:ext cx="9020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90933" y="2995306"/>
            <a:ext cx="902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39265" y="5535827"/>
            <a:ext cx="219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Probable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86332" y="5535827"/>
            <a:ext cx="219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Plausible</a:t>
            </a:r>
          </a:p>
        </p:txBody>
      </p:sp>
    </p:spTree>
    <p:extLst>
      <p:ext uri="{BB962C8B-B14F-4D97-AF65-F5344CB8AC3E}">
        <p14:creationId xmlns:p14="http://schemas.microsoft.com/office/powerpoint/2010/main" val="464449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plot0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4" b="7174"/>
          <a:stretch>
            <a:fillRect/>
          </a:stretch>
        </p:blipFill>
        <p:spPr>
          <a:xfrm>
            <a:off x="1981200" y="1304926"/>
            <a:ext cx="8229600" cy="53641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47569"/>
            <a:ext cx="8229600" cy="1344022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El gasto en salud por edad,</a:t>
            </a:r>
            <a:br>
              <a:rPr lang="es-ES" sz="3200" b="1" dirty="0" smtClean="0">
                <a:solidFill>
                  <a:srgbClr val="FF0000"/>
                </a:solidFill>
              </a:rPr>
            </a:br>
            <a:r>
              <a:rPr lang="es-ES" sz="3200" b="1" dirty="0" smtClean="0">
                <a:solidFill>
                  <a:srgbClr val="FF0000"/>
                </a:solidFill>
              </a:rPr>
              <a:t>Renta alta (16 países) vs. </a:t>
            </a:r>
            <a:br>
              <a:rPr lang="es-ES" sz="3200" b="1" dirty="0" smtClean="0">
                <a:solidFill>
                  <a:srgbClr val="FF0000"/>
                </a:solidFill>
              </a:rPr>
            </a:br>
            <a:r>
              <a:rPr lang="es-ES" sz="3200" b="1" dirty="0" smtClean="0">
                <a:solidFill>
                  <a:srgbClr val="FF0000"/>
                </a:solidFill>
              </a:rPr>
              <a:t>Renta baja y media (20 países)</a:t>
            </a:r>
            <a:endParaRPr lang="es-E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07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581D1E-6958-CF4F-ADD8-73C96B160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Proyectando el gasto en salud 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A6C9FD-3145-294E-946E-13163259A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Modelo 1.  Basado en los patrones en todos los países de CNT.   Cambio en patrón por edad del gasto a medida que crece el PIB per </a:t>
            </a:r>
            <a:r>
              <a:rPr lang="es-ES" dirty="0" err="1" smtClean="0"/>
              <a:t>capita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Modelo 2.  Seleccione un </a:t>
            </a:r>
            <a:r>
              <a:rPr lang="en-US" dirty="0" smtClean="0"/>
              <a:t>“</a:t>
            </a:r>
            <a:r>
              <a:rPr lang="en-US" dirty="0" err="1" smtClean="0"/>
              <a:t>gemelo</a:t>
            </a:r>
            <a:r>
              <a:rPr lang="en-US" dirty="0" smtClean="0"/>
              <a:t> de pol</a:t>
            </a:r>
            <a:r>
              <a:rPr lang="es-ES" dirty="0" err="1" smtClean="0"/>
              <a:t>ítica</a:t>
            </a:r>
            <a:r>
              <a:rPr lang="es-ES" dirty="0" smtClean="0"/>
              <a:t> de salud</a:t>
            </a:r>
            <a:r>
              <a:rPr lang="en-US" dirty="0" smtClean="0"/>
              <a:t>” </a:t>
            </a:r>
            <a:r>
              <a:rPr lang="es-ES" dirty="0" smtClean="0"/>
              <a:t>entre los países de la OCDE.   Avance hacia ese patrón de gasto en proporción del avance hacia el PIB per </a:t>
            </a:r>
            <a:r>
              <a:rPr lang="es-ES" dirty="0" err="1" smtClean="0"/>
              <a:t>capita</a:t>
            </a:r>
            <a:r>
              <a:rPr lang="es-ES" dirty="0" smtClean="0"/>
              <a:t> de la OCDE (o más rápido, si desee).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970068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7_Custom Design">
  <a:themeElements>
    <a:clrScheme name="7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941</Words>
  <Application>Microsoft Office PowerPoint</Application>
  <PresentationFormat>Widescreen</PresentationFormat>
  <Paragraphs>111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Montserrat</vt:lpstr>
      <vt:lpstr>Roboto</vt:lpstr>
      <vt:lpstr>Wingdings</vt:lpstr>
      <vt:lpstr>1_Office Theme</vt:lpstr>
      <vt:lpstr>2_Office Theme</vt:lpstr>
      <vt:lpstr>7_Custom Design</vt:lpstr>
      <vt:lpstr>PowerPoint Presentation</vt:lpstr>
      <vt:lpstr>GASTO PÚBLICO EN SALUD</vt:lpstr>
      <vt:lpstr>Salud  La incertidumbre sobre el futuro rumbo de los beneficios en salud es mucho mayor de la de pensiones y educación debido a la incertidumbre sobre el cambio tecnológico.  </vt:lpstr>
      <vt:lpstr>Salud   Los modestos incrementos del gasto en salud proyectados por este modelo se parecen a los de Miller, Mason, y Holz (2011) y los de Acosta-Ormaechea, Espinosa-Vega y Wachs (2017) para el Escenario FMI de Reforma.   En promedio, la mitad del aumento es debido al envejecimiento de la población y otra mitad a los cambios en beneficios.    Un gran cambio de orientación del sector salud hacia las personas mayores y el tratamiento de enfermedades crónicas.  </vt:lpstr>
      <vt:lpstr>El Modelo</vt:lpstr>
      <vt:lpstr>El Modelo</vt:lpstr>
      <vt:lpstr>Las Proyecciones</vt:lpstr>
      <vt:lpstr>El gasto en salud por edad, Renta alta (16 países) vs.  Renta baja y media (20 países)</vt:lpstr>
      <vt:lpstr>Proyectando el gasto en salud </vt:lpstr>
      <vt:lpstr>Modelo 1</vt:lpstr>
      <vt:lpstr>ln (h[x, j]) = a[x] + b[x]*f(ln(Y[j])) + e[x ,j]</vt:lpstr>
      <vt:lpstr>a[x] =  efecto por edad,  común para todos los países</vt:lpstr>
      <vt:lpstr>b[x] = deviaciones por edad del patrón común a medida que aumenta el PIB per capita </vt:lpstr>
      <vt:lpstr>Predicciones del modelo:   Gasto en salud por edad</vt:lpstr>
      <vt:lpstr>ln (h[x, t]) = a[x] + b[x]*f(ln(Y[t])) + e[x, t]</vt:lpstr>
      <vt:lpstr>Modelo 2  1.  Seleccione un “gemelo de política de salud” entre los países de la OCDE.  2.  Seleccione el ritmo de la convergencia.   (alcanzando el objetivo en el año T, o bien alcanzando el objetivo cuando el PIB/capita alcance el promedio de la OCDE).  </vt:lpstr>
      <vt:lpstr>ln (h[x, t]) = a[x] + b[x]*k[t]</vt:lpstr>
      <vt:lpstr>Chile: Gasto en salud aumenta un 100% en relación con el PIB</vt:lpstr>
      <vt:lpstr>Brasil: Gasto en salud aumenta un 60% en relación con el PIB</vt:lpstr>
      <vt:lpstr>México: Gasto en salud aumenta un 100% en relación con el PIB</vt:lpstr>
      <vt:lpstr>Restructuración del sistema de salud para afrontar los desafíos de enfermedades crónicas.  La proporción del gasto público en salud destinada a las personas mayores:  2015: 18% 2045: 35%</vt:lpstr>
      <vt:lpstr>Conclusiones:  Gasto social</vt:lpstr>
      <vt:lpstr>Gasto en salud: 2020-2070</vt:lpstr>
      <vt:lpstr>Gasto social: 2020-2070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Miller</dc:creator>
  <cp:lastModifiedBy>Marta Duda-Nyczak</cp:lastModifiedBy>
  <cp:revision>54</cp:revision>
  <dcterms:created xsi:type="dcterms:W3CDTF">2019-06-14T00:08:33Z</dcterms:created>
  <dcterms:modified xsi:type="dcterms:W3CDTF">2019-09-07T03:31:33Z</dcterms:modified>
</cp:coreProperties>
</file>